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3" r:id="rId23"/>
    <p:sldId id="278" r:id="rId24"/>
    <p:sldId id="279" r:id="rId25"/>
    <p:sldId id="280" r:id="rId26"/>
    <p:sldId id="281" r:id="rId27"/>
    <p:sldId id="282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BC673-9049-202C-9CA4-F9E7DFD5B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A6E25-40FF-2BCF-0413-F7F0AD3D2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ED54F-FDF3-BCB4-C346-6039B572C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87C5-A559-411E-A72C-260433DE19D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4A8D0-6EAF-B2BF-A4AD-6F27DAA70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CFA90-336D-B007-D3C3-FD0551B2F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C505-801E-4DB7-BD40-E00AEC51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6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29D8-91F7-9411-282A-B4F2760FA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D56F7-A82E-CD00-0D42-B601F6AFD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EF0B5-CC07-DF4F-A095-574970DE1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87C5-A559-411E-A72C-260433DE19D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3DA5E-085C-69DB-28C1-FFC12D72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5FCC2-15E1-3526-5E71-E487A5B0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C505-801E-4DB7-BD40-E00AEC51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9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A737C0-D409-8276-DF56-C0CE714BD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12940-21AD-7AE4-3D41-1137E5978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EBB2-B8FC-8F34-F649-462BBCCCE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87C5-A559-411E-A72C-260433DE19D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03681-F5C0-344A-9733-0F6CBE22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22F73-9D1A-F99D-BB86-F8A45907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C505-801E-4DB7-BD40-E00AEC51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4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146E0-9CDD-64F2-70F2-DCE0EE30A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785A-39FF-6846-C949-3C6AEC78F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A8F-6ABB-438A-F8E6-C2E32E7DB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87C5-A559-411E-A72C-260433DE19D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BC902-D1EE-5A01-AE58-87625A13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A275E-991C-6A83-BFE1-1A531132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C505-801E-4DB7-BD40-E00AEC51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36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867B1-95D1-AE0D-A7DB-BC3D9182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50D74-882C-7A82-BD71-EA0577D50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43E08-FB90-A330-CEBB-E3B78DD45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87C5-A559-411E-A72C-260433DE19D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4FF81-1326-961A-2DF4-C8223957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7F3BE-8D4B-2B94-9829-CEF42458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C505-801E-4DB7-BD40-E00AEC51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6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E4AA0-E93B-A6FC-7AC4-45805F48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08612-AF91-FFA5-5FA9-CD5DBE970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C31D2-A9B3-3F2C-C188-D0715FBD8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67099-0772-51FE-92A5-FA72B492A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87C5-A559-411E-A72C-260433DE19D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26414-294F-BD03-22A2-781AFF00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A538F-0EF9-12B7-F4E8-B579736A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C505-801E-4DB7-BD40-E00AEC51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8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FCDE-96C2-9C2C-756A-9767B30EE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61FD6-6CCF-BF28-D5A5-126F1FEE5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C1FC5-E85B-4924-A868-387260CA3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2B0C8-CE2A-0FF5-2A3B-C50D00DE1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D0B85-29AB-DB15-E367-04699B20C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114F6-2FEB-84E2-B49E-8721EDC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87C5-A559-411E-A72C-260433DE19D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BF7ED-8D58-78F4-E6C7-DE22B60F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090D1-6138-ED30-8821-A31FB7E2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C505-801E-4DB7-BD40-E00AEC51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2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4FAA2-FE3C-6B9B-4955-9C9133139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21AEEF-7038-5DB6-73D6-205AE93AF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87C5-A559-411E-A72C-260433DE19D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1E87A-29AC-FCD0-6617-33E7FD80D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89806-DE5B-267F-E549-F028E6D9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C505-801E-4DB7-BD40-E00AEC51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8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C1B0F-FA6C-F690-5CA9-F37623BA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87C5-A559-411E-A72C-260433DE19D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BE33F2-1D25-324B-B00B-EFE0AE2B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E781D-4FB7-8C8C-64CD-403CBBC3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C505-801E-4DB7-BD40-E00AEC51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056EE-3BD4-C070-A2CA-B621493D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E0BE5-BA28-0A16-8187-8DDFAAF5D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CA31A-6EE6-AF79-AC63-CD26361A1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BF629-D80A-B6E9-3EDA-7C8A57E6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87C5-A559-411E-A72C-260433DE19D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DA4D1-E367-6816-7523-0339D60A5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2EC30-A681-E1B6-E08F-6519A113F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C505-801E-4DB7-BD40-E00AEC51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CF81-4CDE-05A5-2734-21969C9D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5719DC-A51D-C398-F640-EAE516F7B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7D0EA-D44F-1BCD-88DA-628712BBE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8728B-7F0B-3514-AFC4-08F41E5F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87C5-A559-411E-A72C-260433DE19D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61600-51A6-25C9-FDDA-2003B0250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DE3F1-8B86-38DE-3332-988C5C60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C505-801E-4DB7-BD40-E00AEC51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8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7978E0-44DB-970F-03D2-063FAE744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8797B-D409-C64F-9A01-A06EF745E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C461F-55A8-049D-6FEB-235F6BB23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387C5-A559-411E-A72C-260433DE19D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D066A-F27A-F783-A86F-DE9D738F4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3B46-64D8-DE99-4600-DC52AC365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1C505-801E-4DB7-BD40-E00AEC51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8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tjh@greathillcapita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33D216E-D29D-3705-4538-A8A087A27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002EC4-A21D-8A23-0705-8AFAD7520F37}"/>
              </a:ext>
            </a:extLst>
          </p:cNvPr>
          <p:cNvSpPr txBox="1"/>
          <p:nvPr/>
        </p:nvSpPr>
        <p:spPr>
          <a:xfrm>
            <a:off x="7189365" y="2701255"/>
            <a:ext cx="5368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Outperformance </a:t>
            </a:r>
          </a:p>
          <a:p>
            <a:r>
              <a:rPr lang="en-US" sz="3600" dirty="0"/>
              <a:t>Themes for 2024</a:t>
            </a:r>
          </a:p>
        </p:txBody>
      </p:sp>
    </p:spTree>
    <p:extLst>
      <p:ext uri="{BB962C8B-B14F-4D97-AF65-F5344CB8AC3E}">
        <p14:creationId xmlns:p14="http://schemas.microsoft.com/office/powerpoint/2010/main" val="1811085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4376-6EED-8258-5927-C6256363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 Excessively Bearish/Crowded…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12BEB8-B1D1-EAC3-AFB2-03047AB8B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429" y="1352550"/>
            <a:ext cx="5813571" cy="2967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9BAEB-6D8C-1367-F325-2755999D9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29" y="4244815"/>
            <a:ext cx="5813571" cy="2579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A74BEA-FE59-E17C-9B14-B768D3F6E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352549"/>
            <a:ext cx="5813572" cy="2967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94394-6FB3-5131-CA1E-9D5B65D1C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4320328"/>
            <a:ext cx="5813571" cy="255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8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5FB8-D5DB-76DC-1843-7EA36C4C3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consensus crowding…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1C30AC-2008-4F34-A2A4-EBF2C7668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515" y="1512298"/>
            <a:ext cx="5097667" cy="2682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FEF9A4-C321-5113-B08F-CC3AF8B7D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5" y="3571875"/>
            <a:ext cx="5388485" cy="3286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E296C2-A3ED-345B-DA2F-8A6823EC7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512298"/>
            <a:ext cx="5900257" cy="53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46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C3EFF-5F38-086F-51C3-32BAAF04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Earnings/Extremes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F58870-9FB2-3FDC-0AFF-EAC0AAF9C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380" y="1436928"/>
            <a:ext cx="5430473" cy="2276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56AB71-53C6-6A1D-5376-0BAE7B592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80" y="3713403"/>
            <a:ext cx="5430473" cy="2930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58D03-95FD-30E4-D12A-58C058BC4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852" y="1436928"/>
            <a:ext cx="5813571" cy="2276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884F33-F541-0585-C15C-A276EF0C6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851" y="3728695"/>
            <a:ext cx="5813572" cy="291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83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E08B-A03A-FCCC-641D-D8EBA35F6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The Long View (Demographics) UPSIDE!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FAB4A4-60E5-8592-F5E4-B5618A767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448" y="1473288"/>
            <a:ext cx="4910915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7B9D2B-87F2-2D34-3FDD-2A9D278F1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363" y="1473289"/>
            <a:ext cx="6523560" cy="2586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30E4A7-EF0C-6BBE-E81E-84F1D3F5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363" y="4192429"/>
            <a:ext cx="6523560" cy="240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9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E45DE-3A35-C83D-896A-E231B1C2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Earn Outsized Returns: Must Bet Against Consensus and be RIGHT!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D6128-5AC1-961C-E74B-1896BBD3B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Consensus against Small Caps/Financials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D05A0-D122-D0CD-AF3B-0EB7F6A34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60600"/>
            <a:ext cx="94869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04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5E4E1-88D0-DDA9-9836-A72E90EE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Cap Multiples Lowest Since GFC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E9D9AB-3549-88EB-C8FD-B1786C0A3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91" y="1825625"/>
            <a:ext cx="7299017" cy="4351338"/>
          </a:xfrm>
        </p:spPr>
      </p:pic>
    </p:spTree>
    <p:extLst>
      <p:ext uri="{BB962C8B-B14F-4D97-AF65-F5344CB8AC3E}">
        <p14:creationId xmlns:p14="http://schemas.microsoft.com/office/powerpoint/2010/main" val="1698028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178B8-8F9C-9A5E-4C53-7CEBFB23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Caps Outperform 1</a:t>
            </a:r>
            <a:r>
              <a:rPr lang="en-US" baseline="30000" dirty="0"/>
              <a:t>st</a:t>
            </a:r>
            <a:r>
              <a:rPr lang="en-US" dirty="0"/>
              <a:t> ½ of Rate Peak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56B870-4B9A-BF09-BDCE-1A0A562BA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26" y="1825625"/>
            <a:ext cx="9254748" cy="4351338"/>
          </a:xfrm>
        </p:spPr>
      </p:pic>
    </p:spTree>
    <p:extLst>
      <p:ext uri="{BB962C8B-B14F-4D97-AF65-F5344CB8AC3E}">
        <p14:creationId xmlns:p14="http://schemas.microsoft.com/office/powerpoint/2010/main" val="1075352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8F8B6-E816-B1FD-815F-4D1DE24B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Markets/China Also Outperform 1</a:t>
            </a:r>
            <a:r>
              <a:rPr lang="en-US" baseline="30000" dirty="0"/>
              <a:t>st</a:t>
            </a:r>
            <a:r>
              <a:rPr lang="en-US" dirty="0"/>
              <a:t> ½ of interest rate peak/  Catch Up Trade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8F99CA-EE46-B8A9-5499-E636755C9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5" y="1825625"/>
            <a:ext cx="7658009" cy="4351338"/>
          </a:xfrm>
        </p:spPr>
      </p:pic>
    </p:spTree>
    <p:extLst>
      <p:ext uri="{BB962C8B-B14F-4D97-AF65-F5344CB8AC3E}">
        <p14:creationId xmlns:p14="http://schemas.microsoft.com/office/powerpoint/2010/main" val="80565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3B07B-9B7F-5E69-93F9-9C3E166D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 2002-2007 – as USD goes down, EEM goes UP	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30FD94B-BD24-898D-8F66-F4A671FD8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690688"/>
            <a:ext cx="5571398" cy="469741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FEAE79-5580-B843-A112-460248956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63" y="1825625"/>
            <a:ext cx="5875837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02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D98EFD-C5AF-B98B-E8B7-ADE7022FE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56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A05B5-22B6-7041-1D01-FE95EAA1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C6D548-4834-704B-7B04-48992469E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62" y="1825625"/>
            <a:ext cx="5421075" cy="4351338"/>
          </a:xfr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910E23A-6B56-37AF-BABD-ACFD6EAB7B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749"/>
          <a:stretch/>
        </p:blipFill>
        <p:spPr>
          <a:xfrm>
            <a:off x="0" y="0"/>
            <a:ext cx="12192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83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FC117-36D7-0AC1-9AA6-C70454923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AB95D-94DF-7DDC-95D0-4A2659876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DAE96F-B1BA-A08A-762D-10C584F51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57"/>
            <a:ext cx="12192000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49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2494E-A963-6187-F10F-EA5318EE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1BBA6F-DA04-7618-AC0D-44E42D872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749"/>
          <a:stretch/>
        </p:blipFill>
        <p:spPr>
          <a:xfrm>
            <a:off x="0" y="0"/>
            <a:ext cx="12192000" cy="1457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74D94-403A-6F95-F020-8597D5373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965474" cy="295316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D8CB402-35A4-2D7B-A8B6-C28359061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8159"/>
            <a:ext cx="10515600" cy="13188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b="1" dirty="0"/>
              <a:t>2002-2007 again?  </a:t>
            </a:r>
          </a:p>
          <a:p>
            <a:pPr marL="0" indent="0">
              <a:buNone/>
            </a:pPr>
            <a:r>
              <a:rPr lang="en-US" dirty="0"/>
              <a:t>-Emerging Markets &gt; Developed Markets</a:t>
            </a:r>
          </a:p>
          <a:p>
            <a:pPr marL="0" indent="0">
              <a:buNone/>
            </a:pPr>
            <a:r>
              <a:rPr lang="en-US" dirty="0"/>
              <a:t>-Small Caps &gt; Large Caps</a:t>
            </a:r>
          </a:p>
          <a:p>
            <a:pPr marL="0" indent="0">
              <a:buNone/>
            </a:pPr>
            <a:r>
              <a:rPr lang="en-US" dirty="0"/>
              <a:t>-Value &gt; Growth?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1DB3E7-094F-CB63-B7D5-0FFF13C0F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55" y="1690688"/>
            <a:ext cx="5829746" cy="2934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3DECD-E137-5497-3BD4-EEFB71772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558" y="4643851"/>
            <a:ext cx="7435441" cy="22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4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FCBBE-8C2F-9F10-C88A-44C147802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Emerging Markets (Value) Best Idea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55DBC9-FBE4-D829-746D-496925995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6404"/>
            <a:ext cx="12192000" cy="5641596"/>
          </a:xfrm>
        </p:spPr>
      </p:pic>
    </p:spTree>
    <p:extLst>
      <p:ext uri="{BB962C8B-B14F-4D97-AF65-F5344CB8AC3E}">
        <p14:creationId xmlns:p14="http://schemas.microsoft.com/office/powerpoint/2010/main" val="801285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B977C-3EEB-4017-2856-E4DABF3C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E3E70-F5FE-BB71-7617-F82942D53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F4A7E-8B33-3327-4DD5-2B882BAD8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1" y="0"/>
            <a:ext cx="12005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77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7803-91BB-6A3F-A0F1-CE2F051F2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Cap Value Best Idea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8C9C53-9C96-8E50-E857-C3A22CCB3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671" y="1375794"/>
            <a:ext cx="11702642" cy="5482206"/>
          </a:xfrm>
        </p:spPr>
      </p:pic>
    </p:spTree>
    <p:extLst>
      <p:ext uri="{BB962C8B-B14F-4D97-AF65-F5344CB8AC3E}">
        <p14:creationId xmlns:p14="http://schemas.microsoft.com/office/powerpoint/2010/main" val="1619468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DE607-4F0C-477C-3AD2-BAC5A1C6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Refinancing Completed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E5D644-D4EA-BCF3-74A3-A0D85B6F1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7981" y="1825625"/>
            <a:ext cx="8176038" cy="4351338"/>
          </a:xfrm>
        </p:spPr>
      </p:pic>
    </p:spTree>
    <p:extLst>
      <p:ext uri="{BB962C8B-B14F-4D97-AF65-F5344CB8AC3E}">
        <p14:creationId xmlns:p14="http://schemas.microsoft.com/office/powerpoint/2010/main" val="3847059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7589B-09C2-8E41-094C-B3D28B1E6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AD8276-3C1D-E7F4-0B20-8DA1C08F5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3615"/>
            <a:ext cx="10587606" cy="5883348"/>
          </a:xfrm>
        </p:spPr>
      </p:pic>
    </p:spTree>
    <p:extLst>
      <p:ext uri="{BB962C8B-B14F-4D97-AF65-F5344CB8AC3E}">
        <p14:creationId xmlns:p14="http://schemas.microsoft.com/office/powerpoint/2010/main" val="3674501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C9BFF-48F4-1EDB-DEC9-00C68AF1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03459-A126-C2CC-C461-E0FB421D3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1806E-97FA-E10C-4CD0-7EDD34CB4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0"/>
            <a:ext cx="1192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21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1689-8D37-6DCB-8FB5-73D7984E9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33610-68F6-213B-3E06-723A5C81D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35B50-654D-9E28-51C5-C788E9BD6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6" y="365124"/>
            <a:ext cx="12022228" cy="59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81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2E541-2280-821F-EE3C-F0F88387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You!  *Opinion, Not Investment Advice.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736DC-E6D2-F2FF-EA06-4FEB52205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Tom Hayes – Chairman &amp; Managing Member - Great Hill Capital, LLC</a:t>
            </a:r>
          </a:p>
          <a:p>
            <a:r>
              <a:rPr lang="en-US" dirty="0"/>
              <a:t>“Hedge Fund Tips with Tom Hayes” Top Ranked Podcast</a:t>
            </a:r>
          </a:p>
          <a:p>
            <a:r>
              <a:rPr lang="en-US" dirty="0"/>
              <a:t>Twitter: @HedgeFundTips</a:t>
            </a:r>
          </a:p>
          <a:p>
            <a:r>
              <a:rPr lang="en-US" dirty="0"/>
              <a:t>YouTube: Search “Hedge Fund Tips”</a:t>
            </a:r>
          </a:p>
          <a:p>
            <a:r>
              <a:rPr lang="en-US" dirty="0"/>
              <a:t>Contact: </a:t>
            </a:r>
            <a:r>
              <a:rPr lang="en-US" dirty="0">
                <a:hlinkClick r:id="rId2"/>
              </a:rPr>
              <a:t>tjh@greathillcapital.com</a:t>
            </a:r>
            <a:r>
              <a:rPr lang="en-US" dirty="0"/>
              <a:t> 212-951-1478</a:t>
            </a:r>
          </a:p>
        </p:txBody>
      </p:sp>
    </p:spTree>
    <p:extLst>
      <p:ext uri="{BB962C8B-B14F-4D97-AF65-F5344CB8AC3E}">
        <p14:creationId xmlns:p14="http://schemas.microsoft.com/office/powerpoint/2010/main" val="1948085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20753-28BD-752F-3E38-8ED2A056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59172-111E-5345-3FA2-C9189B862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5EB2D-0809-D77D-100B-DEDD8EC3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03"/>
            <a:ext cx="12192000" cy="674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91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795E4-708E-7A94-49E9-76D5CD323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Investment Philosophy in a Nutshell: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FB4342-0A7C-154C-978D-3C75B0661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0" y="2696369"/>
            <a:ext cx="62484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0279-107B-0A16-8D73-76EAFF4C7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Doom and Gloom Warranted?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AF448D-6C8F-5E23-07DA-FC66E9213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0522" y="1825625"/>
            <a:ext cx="36309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69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6DC25-D600-24D4-3645-1A805B8B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 Supply Contraction Fears Overblown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088E51-A922-2041-D73F-B05704CB5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0286" y="3953937"/>
            <a:ext cx="7315200" cy="1990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22DD06-DAD2-7EEE-7D9F-5FC8EF4EA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286" y="1452300"/>
            <a:ext cx="73152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88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AAEBD-7A0A-9036-D4C9-C1965B0E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Yields Need To Hold ~5% or Below…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ED488F-650D-723D-4FD5-E2DEA1FF7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007" y="1468911"/>
            <a:ext cx="4960122" cy="2499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0EF62-68D2-A072-4A95-690AE3D4E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07" y="4085439"/>
            <a:ext cx="4960122" cy="2499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95CAC-94FB-5D3A-0D60-97E08EC20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874" y="1468911"/>
            <a:ext cx="5483602" cy="51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87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61550-F38B-04E0-AC2A-97DDB349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Yields Hold, USD Weakens…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8771B3-1080-3A67-69BB-3C12C348B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24290"/>
            <a:ext cx="3759086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B3EBB6-C013-38AF-05D4-32999C077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632" y="1624291"/>
            <a:ext cx="59513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57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93DA-5F07-4B4E-2B68-A6D332DB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Spreads Okay. Seasonality Kicks In…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C39763-7D67-482C-833C-7958E24A6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18196"/>
            <a:ext cx="5176706" cy="2584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B7411C-345F-C14F-4C2D-1AD1C11CC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7" y="1518196"/>
            <a:ext cx="4981575" cy="2584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5BCE9D-CA71-18F7-CC5B-6AA36295E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02885"/>
            <a:ext cx="5257800" cy="2413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C71731-E975-0885-F9C0-BC32745CF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917" y="4102217"/>
            <a:ext cx="4981576" cy="25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44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227</Words>
  <Application>Microsoft Office PowerPoint</Application>
  <PresentationFormat>Widescreen</PresentationFormat>
  <Paragraphs>31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Our Investment Philosophy in a Nutshell: </vt:lpstr>
      <vt:lpstr>Market Doom and Gloom Warranted?</vt:lpstr>
      <vt:lpstr>Money Supply Contraction Fears Overblown </vt:lpstr>
      <vt:lpstr>Yields Need To Hold ~5% or Below…</vt:lpstr>
      <vt:lpstr>Yields Hold, USD Weakens…</vt:lpstr>
      <vt:lpstr>Credit Spreads Okay. Seasonality Kicks In… </vt:lpstr>
      <vt:lpstr>Positioning Excessively Bearish/Crowded…</vt:lpstr>
      <vt:lpstr>More on consensus crowding…</vt:lpstr>
      <vt:lpstr>Earnings/Extremes</vt:lpstr>
      <vt:lpstr>Take The Long View (Demographics) UPSIDE! </vt:lpstr>
      <vt:lpstr>To Earn Outsized Returns: Must Bet Against Consensus and be RIGHT! </vt:lpstr>
      <vt:lpstr>Small Cap Multiples Lowest Since GFC </vt:lpstr>
      <vt:lpstr>Small Caps Outperform 1st ½ of Rate Peak</vt:lpstr>
      <vt:lpstr>Emerging Markets/China Also Outperform 1st ½ of interest rate peak/  Catch Up Trade </vt:lpstr>
      <vt:lpstr>Like 2002-2007 – as USD goes down, EEM goes UP </vt:lpstr>
      <vt:lpstr>PowerPoint Presentation</vt:lpstr>
      <vt:lpstr>PowerPoint Presentation</vt:lpstr>
      <vt:lpstr>Emerging Markets (Value) Best Idea</vt:lpstr>
      <vt:lpstr>PowerPoint Presentation</vt:lpstr>
      <vt:lpstr>Small Cap Value Best Idea </vt:lpstr>
      <vt:lpstr>Refinancing Completed</vt:lpstr>
      <vt:lpstr>PowerPoint Presentation</vt:lpstr>
      <vt:lpstr>PowerPoint Presentation</vt:lpstr>
      <vt:lpstr>PowerPoint Presentation</vt:lpstr>
      <vt:lpstr>Thank You!  *Opinion, Not Investment Advice.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Hayes</dc:creator>
  <cp:lastModifiedBy>Thomas Hayes</cp:lastModifiedBy>
  <cp:revision>7</cp:revision>
  <dcterms:created xsi:type="dcterms:W3CDTF">2023-10-30T17:09:14Z</dcterms:created>
  <dcterms:modified xsi:type="dcterms:W3CDTF">2023-11-14T00:05:30Z</dcterms:modified>
</cp:coreProperties>
</file>